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0"/>
  </p:notesMasterIdLst>
  <p:handoutMasterIdLst>
    <p:handoutMasterId r:id="rId21"/>
  </p:handoutMasterIdLst>
  <p:sldIdLst>
    <p:sldId id="292" r:id="rId2"/>
    <p:sldId id="476" r:id="rId3"/>
    <p:sldId id="472" r:id="rId4"/>
    <p:sldId id="381" r:id="rId5"/>
    <p:sldId id="382" r:id="rId6"/>
    <p:sldId id="383" r:id="rId7"/>
    <p:sldId id="384" r:id="rId8"/>
    <p:sldId id="459" r:id="rId9"/>
    <p:sldId id="387" r:id="rId10"/>
    <p:sldId id="477" r:id="rId11"/>
    <p:sldId id="481" r:id="rId12"/>
    <p:sldId id="462" r:id="rId13"/>
    <p:sldId id="479" r:id="rId14"/>
    <p:sldId id="464" r:id="rId15"/>
    <p:sldId id="480" r:id="rId16"/>
    <p:sldId id="388" r:id="rId17"/>
    <p:sldId id="389" r:id="rId18"/>
    <p:sldId id="461" r:id="rId19"/>
  </p:sldIdLst>
  <p:sldSz cx="9144000" cy="6858000" type="letter"/>
  <p:notesSz cx="6858000" cy="9088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BEFF"/>
    <a:srgbClr val="114FFB"/>
    <a:srgbClr val="C8FEC8"/>
    <a:srgbClr val="E5405D"/>
    <a:srgbClr val="F35B1B"/>
    <a:srgbClr val="919191"/>
    <a:srgbClr val="AD6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7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62" y="398"/>
      </p:cViewPr>
      <p:guideLst>
        <p:guide orient="horz" pos="286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6.xml"/><Relationship Id="rId12" Type="http://schemas.openxmlformats.org/officeDocument/2006/relationships/slide" Target="slides/slide18.xml"/><Relationship Id="rId1" Type="http://schemas.openxmlformats.org/officeDocument/2006/relationships/slide" Target="slides/slide4.xml"/><Relationship Id="rId2" Type="http://schemas.openxmlformats.org/officeDocument/2006/relationships/slide" Target="slides/slide5.xml"/><Relationship Id="rId3" Type="http://schemas.openxmlformats.org/officeDocument/2006/relationships/slide" Target="slides/slide6.xml"/><Relationship Id="rId4" Type="http://schemas.openxmlformats.org/officeDocument/2006/relationships/slide" Target="slides/slide7.xml"/><Relationship Id="rId5" Type="http://schemas.openxmlformats.org/officeDocument/2006/relationships/slide" Target="slides/slide8.xml"/><Relationship Id="rId6" Type="http://schemas.openxmlformats.org/officeDocument/2006/relationships/slide" Target="slides/slide9.xml"/><Relationship Id="rId7" Type="http://schemas.openxmlformats.org/officeDocument/2006/relationships/slide" Target="slides/slide12.xml"/><Relationship Id="rId8" Type="http://schemas.openxmlformats.org/officeDocument/2006/relationships/slide" Target="slides/slide13.xml"/><Relationship Id="rId9" Type="http://schemas.openxmlformats.org/officeDocument/2006/relationships/slide" Target="slides/slide14.xml"/><Relationship Id="rId10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285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pitchFamily="2" charset="2"/>
              <a:buChar char="n"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285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marL="285750" indent="-285750" algn="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pitchFamily="2" charset="2"/>
              <a:buChar char="n"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82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marL="2857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pitchFamily="2" charset="2"/>
              <a:buChar char="n"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822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marL="285750" indent="-285750" algn="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Monotype Sorts" charset="0"/>
              <a:buChar char="n"/>
              <a:defRPr sz="1000" i="1">
                <a:cs typeface="+mn-cs"/>
              </a:defRPr>
            </a:lvl1pPr>
          </a:lstStyle>
          <a:p>
            <a:pPr>
              <a:defRPr/>
            </a:pPr>
            <a:fld id="{8D53204A-D625-DB41-AFCA-773D0A825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84513" y="8655050"/>
            <a:ext cx="6873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buClr>
                <a:schemeClr val="tx2"/>
              </a:buClr>
              <a:buFont typeface="Monotype Sorts" charset="0"/>
              <a:buNone/>
            </a:pPr>
            <a:r>
              <a:rPr lang="en-US" sz="1200"/>
              <a:t>Page </a:t>
            </a:r>
            <a:fld id="{9217661B-4EAA-CE4E-8554-D9DE469B469C}" type="slidenum">
              <a:rPr lang="en-US" sz="1200"/>
              <a:pPr algn="ctr" defTabSz="868363">
                <a:lnSpc>
                  <a:spcPct val="90000"/>
                </a:lnSpc>
                <a:buClr>
                  <a:schemeClr val="tx2"/>
                </a:buClr>
                <a:buFont typeface="Monotype Sorts" charset="0"/>
                <a:buNone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4456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0163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buFont typeface="Monotype Sorts" pitchFamily="2" charset="2"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30163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2"/>
              </a:buClr>
              <a:buFont typeface="Monotype Sorts" pitchFamily="2" charset="2"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82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buClr>
                <a:schemeClr val="tx2"/>
              </a:buClr>
              <a:buFont typeface="Monotype Sorts" pitchFamily="2" charset="2"/>
              <a:buNone/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82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buClr>
                <a:schemeClr val="tx2"/>
              </a:buClr>
              <a:buFont typeface="Monotype Sorts" charset="0"/>
              <a:buNone/>
              <a:defRPr sz="1000" i="1">
                <a:cs typeface="+mn-cs"/>
              </a:defRPr>
            </a:lvl1pPr>
          </a:lstStyle>
          <a:p>
            <a:pPr>
              <a:defRPr/>
            </a:pPr>
            <a:fld id="{818E0FC0-EBA3-3142-A2FA-D5CBA1AE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084513" y="8655050"/>
            <a:ext cx="6873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buClr>
                <a:schemeClr val="tx2"/>
              </a:buClr>
              <a:buFont typeface="Monotype Sorts" charset="0"/>
              <a:buNone/>
            </a:pPr>
            <a:r>
              <a:rPr lang="en-US" sz="1200"/>
              <a:t>Page </a:t>
            </a:r>
            <a:fld id="{813145E6-9D44-934A-9E69-4044A3C76DC7}" type="slidenum">
              <a:rPr lang="en-US" sz="1200"/>
              <a:pPr algn="ctr" defTabSz="868363">
                <a:lnSpc>
                  <a:spcPct val="90000"/>
                </a:lnSpc>
                <a:buClr>
                  <a:schemeClr val="tx2"/>
                </a:buClr>
                <a:buFont typeface="Monotype Sorts" charset="0"/>
                <a:buNone/>
              </a:pPr>
              <a:t>‹#›</a:t>
            </a:fld>
            <a:endParaRPr lang="en-US" sz="1200"/>
          </a:p>
        </p:txBody>
      </p:sp>
      <p:sp>
        <p:nvSpPr>
          <p:cNvPr id="308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71513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94522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 bwMode="invGray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685800" y="2209800"/>
            <a:ext cx="7772400" cy="11430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9985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89718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076450" cy="6096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76950" cy="6096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41381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0363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613310720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00266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5421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2978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12448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4833824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86870212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305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327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nl-NL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225425" indent="-225425" algn="l" rtl="0" eaLnBrk="0" fontAlgn="base" hangingPunct="0">
        <a:spcBef>
          <a:spcPct val="50000"/>
        </a:spcBef>
        <a:spcAft>
          <a:spcPct val="0"/>
        </a:spcAft>
        <a:buClr>
          <a:srgbClr val="E2007F"/>
        </a:buClr>
        <a:buFont typeface="Wingdings" charset="0"/>
        <a:buChar char="§"/>
        <a:defRPr sz="2800">
          <a:solidFill>
            <a:schemeClr val="bg2"/>
          </a:solidFill>
          <a:latin typeface="+mn-lt"/>
          <a:ea typeface="ＭＳ Ｐゴシック" charset="0"/>
          <a:cs typeface="ＭＳ Ｐゴシック" charset="0"/>
        </a:defRPr>
      </a:lvl1pPr>
      <a:lvl2pPr marL="566738" indent="-225425" algn="l" rtl="0" eaLnBrk="0" fontAlgn="base" hangingPunct="0">
        <a:spcBef>
          <a:spcPct val="50000"/>
        </a:spcBef>
        <a:spcAft>
          <a:spcPct val="0"/>
        </a:spcAft>
        <a:buClr>
          <a:srgbClr val="00C6BD"/>
        </a:buClr>
        <a:buFont typeface="Wingdings" charset="0"/>
        <a:buChar char="§"/>
        <a:defRPr sz="2400">
          <a:solidFill>
            <a:schemeClr val="bg2"/>
          </a:solidFill>
          <a:latin typeface="+mn-lt"/>
          <a:ea typeface="ＭＳ Ｐゴシック" charset="0"/>
        </a:defRPr>
      </a:lvl2pPr>
      <a:lvl3pPr marL="914400" indent="-233363" algn="l" rtl="0" eaLnBrk="0" fontAlgn="base" hangingPunct="0">
        <a:spcBef>
          <a:spcPct val="50000"/>
        </a:spcBef>
        <a:spcAft>
          <a:spcPct val="0"/>
        </a:spcAft>
        <a:buClr>
          <a:srgbClr val="00B2EB"/>
        </a:buClr>
        <a:buFont typeface="Wingdings" charset="0"/>
        <a:buChar char="§"/>
        <a:defRPr sz="2000">
          <a:solidFill>
            <a:schemeClr val="bg2"/>
          </a:solidFill>
          <a:latin typeface="+mn-lt"/>
          <a:ea typeface="ＭＳ Ｐゴシック" charset="0"/>
        </a:defRPr>
      </a:lvl3pPr>
      <a:lvl4pPr marL="1254125" indent="-225425" algn="l" rtl="0" eaLnBrk="0" fontAlgn="base" hangingPunct="0">
        <a:spcBef>
          <a:spcPct val="50000"/>
        </a:spcBef>
        <a:spcAft>
          <a:spcPct val="0"/>
        </a:spcAft>
        <a:buClr>
          <a:srgbClr val="009999"/>
        </a:buClr>
        <a:buFont typeface="Wingdings" charset="0"/>
        <a:buChar char="§"/>
        <a:defRPr sz="1600">
          <a:solidFill>
            <a:schemeClr val="bg2"/>
          </a:solidFill>
          <a:latin typeface="+mn-lt"/>
          <a:ea typeface="ＭＳ Ｐゴシック" charset="0"/>
        </a:defRPr>
      </a:lvl4pPr>
      <a:lvl5pPr marL="1541463" indent="-173038" algn="l" rtl="0" eaLnBrk="0" fontAlgn="base" hangingPunct="0">
        <a:spcBef>
          <a:spcPct val="50000"/>
        </a:spcBef>
        <a:spcAft>
          <a:spcPct val="0"/>
        </a:spcAft>
        <a:buClr>
          <a:srgbClr val="33CC33"/>
        </a:buClr>
        <a:buFont typeface="Wingdings" charset="0"/>
        <a:buChar char="§"/>
        <a:defRPr sz="1200">
          <a:solidFill>
            <a:schemeClr val="bg2"/>
          </a:solidFill>
          <a:latin typeface="+mn-lt"/>
          <a:ea typeface="ＭＳ Ｐゴシック" charset="0"/>
        </a:defRPr>
      </a:lvl5pPr>
      <a:lvl6pPr marL="1998663" indent="-173038" algn="l" rtl="0" eaLnBrk="0" fontAlgn="base" hangingPunct="0">
        <a:spcBef>
          <a:spcPct val="50000"/>
        </a:spcBef>
        <a:spcAft>
          <a:spcPct val="0"/>
        </a:spcAft>
        <a:buClr>
          <a:srgbClr val="33CC33"/>
        </a:buClr>
        <a:buFont typeface="Wingdings" pitchFamily="2" charset="2"/>
        <a:buChar char="§"/>
        <a:defRPr sz="1200">
          <a:solidFill>
            <a:schemeClr val="bg2"/>
          </a:solidFill>
          <a:latin typeface="+mn-lt"/>
        </a:defRPr>
      </a:lvl6pPr>
      <a:lvl7pPr marL="2455863" indent="-173038" algn="l" rtl="0" eaLnBrk="0" fontAlgn="base" hangingPunct="0">
        <a:spcBef>
          <a:spcPct val="50000"/>
        </a:spcBef>
        <a:spcAft>
          <a:spcPct val="0"/>
        </a:spcAft>
        <a:buClr>
          <a:srgbClr val="33CC33"/>
        </a:buClr>
        <a:buFont typeface="Wingdings" pitchFamily="2" charset="2"/>
        <a:buChar char="§"/>
        <a:defRPr sz="1200">
          <a:solidFill>
            <a:schemeClr val="bg2"/>
          </a:solidFill>
          <a:latin typeface="+mn-lt"/>
        </a:defRPr>
      </a:lvl7pPr>
      <a:lvl8pPr marL="2913063" indent="-173038" algn="l" rtl="0" eaLnBrk="0" fontAlgn="base" hangingPunct="0">
        <a:spcBef>
          <a:spcPct val="50000"/>
        </a:spcBef>
        <a:spcAft>
          <a:spcPct val="0"/>
        </a:spcAft>
        <a:buClr>
          <a:srgbClr val="33CC33"/>
        </a:buClr>
        <a:buFont typeface="Wingdings" pitchFamily="2" charset="2"/>
        <a:buChar char="§"/>
        <a:defRPr sz="1200">
          <a:solidFill>
            <a:schemeClr val="bg2"/>
          </a:solidFill>
          <a:latin typeface="+mn-lt"/>
        </a:defRPr>
      </a:lvl8pPr>
      <a:lvl9pPr marL="3370263" indent="-173038" algn="l" rtl="0" eaLnBrk="0" fontAlgn="base" hangingPunct="0">
        <a:spcBef>
          <a:spcPct val="50000"/>
        </a:spcBef>
        <a:spcAft>
          <a:spcPct val="0"/>
        </a:spcAft>
        <a:buClr>
          <a:srgbClr val="33CC33"/>
        </a:buClr>
        <a:buFont typeface="Wingdings" pitchFamily="2" charset="2"/>
        <a:buChar char="§"/>
        <a:defRPr sz="1200">
          <a:solidFill>
            <a:schemeClr val="bg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8.emf"/><Relationship Id="rId7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1.emf"/><Relationship Id="rId9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8077200" cy="3429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>
                <a:solidFill>
                  <a:srgbClr val="CC3300"/>
                </a:solidFill>
                <a:latin typeface="Tahoma" charset="0"/>
                <a:ea typeface="新細明體" charset="0"/>
                <a:cs typeface="新細明體" charset="0"/>
              </a:rPr>
              <a:t>C4.5 -</a:t>
            </a:r>
            <a:br>
              <a:rPr lang="en-US">
                <a:solidFill>
                  <a:srgbClr val="CC3300"/>
                </a:solidFill>
                <a:latin typeface="Tahoma" charset="0"/>
                <a:ea typeface="新細明體" charset="0"/>
                <a:cs typeface="新細明體" charset="0"/>
              </a:rPr>
            </a:br>
            <a:r>
              <a:rPr lang="en-US">
                <a:solidFill>
                  <a:srgbClr val="CC3300"/>
                </a:solidFill>
                <a:latin typeface="Tahoma" charset="0"/>
                <a:ea typeface="新細明體" charset="0"/>
                <a:cs typeface="新細明體" charset="0"/>
              </a:rPr>
              <a:t>pruning decision trees</a:t>
            </a:r>
          </a:p>
        </p:txBody>
      </p:sp>
      <p:sp>
        <p:nvSpPr>
          <p:cNvPr id="4098" name="Rectangle 1028"/>
          <p:cNvSpPr>
            <a:spLocks noChangeArrowheads="1"/>
          </p:cNvSpPr>
          <p:nvPr/>
        </p:nvSpPr>
        <p:spPr bwMode="auto">
          <a:xfrm>
            <a:off x="0" y="17526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95" b="1"/>
          <a:stretch/>
        </p:blipFill>
        <p:spPr>
          <a:xfrm>
            <a:off x="5057775" y="1270000"/>
            <a:ext cx="4097338" cy="3378200"/>
          </a:xfrm>
          <a:noFill/>
        </p:spPr>
      </p:pic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Estimating </a:t>
            </a:r>
            <a:r>
              <a:rPr lang="en-US" dirty="0" smtClean="0">
                <a:latin typeface="Tahoma" charset="0"/>
              </a:rPr>
              <a:t>error </a:t>
            </a:r>
            <a:r>
              <a:rPr lang="en-US" dirty="0">
                <a:latin typeface="Tahoma" charset="0"/>
              </a:rPr>
              <a:t>r</a:t>
            </a:r>
            <a:r>
              <a:rPr lang="en-US" dirty="0" smtClean="0">
                <a:latin typeface="Tahoma" charset="0"/>
              </a:rPr>
              <a:t>ates</a:t>
            </a:r>
            <a:endParaRPr lang="en-US" dirty="0">
              <a:latin typeface="Tahoma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4572000" cy="4724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E5405D"/>
                </a:solidFill>
                <a:latin typeface="Tahoma" charset="0"/>
              </a:rPr>
              <a:t>Q: what is the error rate on the training set?</a:t>
            </a:r>
          </a:p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E5405D"/>
                </a:solidFill>
                <a:latin typeface="Tahoma" charset="0"/>
              </a:rPr>
              <a:t>A: 0.33 (2 out of 6)</a:t>
            </a:r>
          </a:p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E5405D"/>
                </a:solidFill>
                <a:latin typeface="Tahoma" charset="0"/>
              </a:rPr>
              <a:t>Q: What is the largest error you can get on the training set?</a:t>
            </a:r>
          </a:p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E5405D"/>
                </a:solidFill>
                <a:latin typeface="Tahoma" charset="0"/>
              </a:rPr>
              <a:t>A: 0.5</a:t>
            </a:r>
          </a:p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E5405D"/>
                </a:solidFill>
                <a:latin typeface="Tahoma" charset="0"/>
              </a:rPr>
              <a:t>Q: When you find a pure node, what will the error be on the test set (new data)?</a:t>
            </a:r>
          </a:p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E5405D"/>
                </a:solidFill>
                <a:latin typeface="Tahoma" charset="0"/>
              </a:rPr>
              <a:t>A: Somewhat bigger than 0</a:t>
            </a:r>
          </a:p>
        </p:txBody>
      </p:sp>
      <p:sp>
        <p:nvSpPr>
          <p:cNvPr id="13316" name="Oval 10"/>
          <p:cNvSpPr>
            <a:spLocks noChangeArrowheads="1"/>
          </p:cNvSpPr>
          <p:nvPr/>
        </p:nvSpPr>
        <p:spPr bwMode="auto">
          <a:xfrm>
            <a:off x="5638800" y="3810000"/>
            <a:ext cx="1371600" cy="1066800"/>
          </a:xfrm>
          <a:prstGeom prst="ellipse">
            <a:avLst/>
          </a:prstGeom>
          <a:noFill/>
          <a:ln w="38100">
            <a:solidFill>
              <a:srgbClr val="E5405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ahoma" charset="0"/>
              </a:rPr>
              <a:t>Test set error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724400"/>
          </a:xfrm>
        </p:spPr>
        <p:txBody>
          <a:bodyPr/>
          <a:lstStyle/>
          <a:p>
            <a:r>
              <a:rPr lang="en-GB" sz="2400" dirty="0">
                <a:latin typeface="Tahoma" charset="0"/>
              </a:rPr>
              <a:t>Two rates</a:t>
            </a:r>
          </a:p>
          <a:p>
            <a:pPr lvl="1"/>
            <a:r>
              <a:rPr lang="en-GB" sz="2000" dirty="0">
                <a:latin typeface="Tahoma" charset="0"/>
              </a:rPr>
              <a:t>the observed error rate (training set)</a:t>
            </a:r>
          </a:p>
          <a:p>
            <a:pPr lvl="1"/>
            <a:r>
              <a:rPr lang="en-GB" sz="2000" dirty="0">
                <a:latin typeface="Tahoma" charset="0"/>
              </a:rPr>
              <a:t>the (unknown) actual error rate, will be different (larger?)</a:t>
            </a:r>
          </a:p>
          <a:p>
            <a:r>
              <a:rPr lang="en-GB" sz="2400" dirty="0">
                <a:latin typeface="Tahoma" charset="0"/>
              </a:rPr>
              <a:t>Compute confidence interval around observed error rate </a:t>
            </a:r>
          </a:p>
          <a:p>
            <a:r>
              <a:rPr lang="en-GB" sz="2400" dirty="0">
                <a:latin typeface="Tahoma" charset="0"/>
              </a:rPr>
              <a:t>Take high end of interval as worst case scenario</a:t>
            </a:r>
          </a:p>
          <a:p>
            <a:pPr lvl="1"/>
            <a:endParaRPr lang="en-GB" sz="2000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Estimating the error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763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Assume making an error is Bernoulli trial with probability </a:t>
            </a:r>
            <a:r>
              <a:rPr lang="en-US" sz="2400" i="1" dirty="0">
                <a:latin typeface="Tahoma" charset="0"/>
              </a:rPr>
              <a:t>p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i="1" dirty="0">
                <a:latin typeface="Tahoma" charset="0"/>
              </a:rPr>
              <a:t>p</a:t>
            </a:r>
            <a:r>
              <a:rPr lang="en-US" sz="2000" dirty="0">
                <a:latin typeface="Tahoma" charset="0"/>
              </a:rPr>
              <a:t> is unknown (true error rate)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We observe </a:t>
            </a:r>
            <a:r>
              <a:rPr lang="en-US" sz="2400" i="1" dirty="0">
                <a:latin typeface="Tahoma" charset="0"/>
              </a:rPr>
              <a:t>f</a:t>
            </a:r>
            <a:r>
              <a:rPr lang="en-US" sz="2400" dirty="0">
                <a:latin typeface="Tahoma" charset="0"/>
              </a:rPr>
              <a:t>, the observed error rate </a:t>
            </a:r>
            <a:r>
              <a:rPr lang="en-US" sz="2400" i="1" dirty="0">
                <a:latin typeface="Tahoma" charset="0"/>
              </a:rPr>
              <a:t>f </a:t>
            </a:r>
            <a:r>
              <a:rPr lang="en-US" sz="2400" dirty="0">
                <a:latin typeface="Tahoma" charset="0"/>
              </a:rPr>
              <a:t>= </a:t>
            </a:r>
            <a:r>
              <a:rPr lang="en-US" sz="2400" i="1" dirty="0">
                <a:latin typeface="Tahoma" charset="0"/>
              </a:rPr>
              <a:t>E</a:t>
            </a:r>
            <a:r>
              <a:rPr lang="en-US" sz="2400" dirty="0">
                <a:latin typeface="Tahoma" charset="0"/>
              </a:rPr>
              <a:t>/</a:t>
            </a:r>
            <a:r>
              <a:rPr lang="en-US" sz="2400" i="1" dirty="0">
                <a:latin typeface="Tahoma" charset="0"/>
              </a:rPr>
              <a:t>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For large enough </a:t>
            </a:r>
            <a:r>
              <a:rPr lang="en-US" sz="2400" i="1" dirty="0">
                <a:latin typeface="Tahoma" charset="0"/>
              </a:rPr>
              <a:t>N</a:t>
            </a:r>
            <a:r>
              <a:rPr lang="en-US" sz="2400" dirty="0">
                <a:latin typeface="Tahoma" charset="0"/>
              </a:rPr>
              <a:t>, </a:t>
            </a:r>
            <a:r>
              <a:rPr lang="en-US" sz="2400" i="1" dirty="0">
                <a:latin typeface="Tahoma" charset="0"/>
              </a:rPr>
              <a:t>f</a:t>
            </a:r>
            <a:r>
              <a:rPr lang="en-US" sz="2400" dirty="0">
                <a:latin typeface="Tahoma" charset="0"/>
              </a:rPr>
              <a:t>  follows a Normal distribution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Mean and variance for </a:t>
            </a:r>
            <a:r>
              <a:rPr lang="en-US" sz="2400" i="1" dirty="0">
                <a:latin typeface="Tahoma" charset="0"/>
              </a:rPr>
              <a:t>f </a:t>
            </a:r>
            <a:r>
              <a:rPr lang="en-US" sz="2400" dirty="0">
                <a:latin typeface="Tahoma" charset="0"/>
              </a:rPr>
              <a:t>: </a:t>
            </a:r>
            <a:r>
              <a:rPr lang="en-US" sz="2400" i="1" dirty="0">
                <a:latin typeface="Tahoma" charset="0"/>
              </a:rPr>
              <a:t>p, p </a:t>
            </a:r>
            <a:r>
              <a:rPr lang="en-US" sz="2400" dirty="0">
                <a:latin typeface="Tahoma" charset="0"/>
              </a:rPr>
              <a:t>(1–</a:t>
            </a:r>
            <a:r>
              <a:rPr lang="en-US" sz="2400" i="1" dirty="0">
                <a:latin typeface="Tahoma" charset="0"/>
              </a:rPr>
              <a:t>p</a:t>
            </a:r>
            <a:r>
              <a:rPr lang="en-US" sz="2400" dirty="0">
                <a:latin typeface="Tahoma" charset="0"/>
              </a:rPr>
              <a:t>)/</a:t>
            </a:r>
            <a:r>
              <a:rPr lang="en-US" sz="2400" i="1" dirty="0">
                <a:latin typeface="Tahoma" charset="0"/>
              </a:rPr>
              <a:t>N</a:t>
            </a:r>
            <a:endParaRPr lang="en-US" sz="2400" dirty="0">
              <a:latin typeface="Tahoma" charset="0"/>
            </a:endParaRPr>
          </a:p>
        </p:txBody>
      </p:sp>
      <p:grpSp>
        <p:nvGrpSpPr>
          <p:cNvPr id="15363" name="Group 17"/>
          <p:cNvGrpSpPr>
            <a:grpSpLocks/>
          </p:cNvGrpSpPr>
          <p:nvPr/>
        </p:nvGrpSpPr>
        <p:grpSpPr bwMode="auto">
          <a:xfrm>
            <a:off x="3429000" y="4114800"/>
            <a:ext cx="5181600" cy="2667000"/>
            <a:chOff x="1824" y="2256"/>
            <a:chExt cx="3264" cy="1680"/>
          </a:xfrm>
        </p:grpSpPr>
        <p:pic>
          <p:nvPicPr>
            <p:cNvPr id="15364" name="Picture 18" descr="File:Standard deviation diagram.sv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256"/>
              <a:ext cx="3264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5" name="Rectangle 34"/>
            <p:cNvSpPr>
              <a:spLocks noChangeArrowheads="1"/>
            </p:cNvSpPr>
            <p:nvPr/>
          </p:nvSpPr>
          <p:spPr bwMode="auto">
            <a:xfrm>
              <a:off x="2688" y="3744"/>
              <a:ext cx="17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457200" indent="-457200" algn="ctr">
                <a:lnSpc>
                  <a:spcPct val="90000"/>
                </a:lnSpc>
                <a:spcBef>
                  <a:spcPct val="50000"/>
                </a:spcBef>
                <a:buClr>
                  <a:srgbClr val="E2007F"/>
                </a:buClr>
                <a:buFont typeface="Wingdings" charset="0"/>
                <a:buNone/>
              </a:pPr>
              <a:r>
                <a:rPr lang="en-US" sz="1800" i="1">
                  <a:solidFill>
                    <a:srgbClr val="000000"/>
                  </a:solidFill>
                  <a:latin typeface="Tahoma" charset="0"/>
                </a:rPr>
                <a:t>p</a:t>
              </a:r>
              <a:r>
                <a:rPr lang="en-US" sz="1800">
                  <a:latin typeface="Tahoma" charset="0"/>
                  <a:sym typeface="Symbol" charset="0"/>
                </a:rPr>
                <a:t> -</a:t>
              </a:r>
              <a:r>
                <a:rPr lang="en-US" sz="1800">
                  <a:solidFill>
                    <a:srgbClr val="000000"/>
                  </a:solidFill>
                  <a:latin typeface="Tahoma" charset="0"/>
                  <a:sym typeface="Symbol" charset="0"/>
                </a:rPr>
                <a:t> </a:t>
              </a:r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    </a:t>
              </a:r>
              <a:r>
                <a:rPr lang="en-US" sz="1800" i="1">
                  <a:solidFill>
                    <a:srgbClr val="000000"/>
                  </a:solidFill>
                  <a:latin typeface="Tahoma" charset="0"/>
                </a:rPr>
                <a:t>p</a:t>
              </a:r>
              <a:r>
                <a:rPr lang="en-US" sz="1800">
                  <a:solidFill>
                    <a:srgbClr val="000000"/>
                  </a:solidFill>
                  <a:latin typeface="Tahoma" charset="0"/>
                </a:rPr>
                <a:t>     </a:t>
              </a:r>
              <a:r>
                <a:rPr lang="en-US" sz="1800" i="1">
                  <a:solidFill>
                    <a:srgbClr val="000000"/>
                  </a:solidFill>
                  <a:latin typeface="Tahoma" charset="0"/>
                </a:rPr>
                <a:t>p</a:t>
              </a:r>
              <a:r>
                <a:rPr lang="en-US" sz="1800">
                  <a:latin typeface="Tahoma" charset="0"/>
                </a:rPr>
                <a:t> +</a:t>
              </a:r>
              <a:r>
                <a:rPr lang="en-US" sz="1800">
                  <a:solidFill>
                    <a:srgbClr val="000000"/>
                  </a:solidFill>
                  <a:latin typeface="Tahoma" charset="0"/>
                  <a:sym typeface="Symbol" charset="0"/>
                </a:rPr>
                <a:t></a:t>
              </a:r>
              <a:endParaRPr lang="en-US" sz="1800">
                <a:solidFill>
                  <a:srgbClr val="000000"/>
                </a:solidFill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Estimating the error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763000" cy="2514600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c% confidence interval [–</a:t>
            </a:r>
            <a:r>
              <a:rPr lang="en-US" sz="2400" i="1" dirty="0">
                <a:latin typeface="Tahoma" charset="0"/>
              </a:rPr>
              <a:t>z </a:t>
            </a:r>
            <a:r>
              <a:rPr lang="en-US" sz="2400" dirty="0">
                <a:latin typeface="Tahoma" charset="0"/>
                <a:sym typeface="Symbol" charset="0"/>
              </a:rPr>
              <a:t> </a:t>
            </a:r>
            <a:r>
              <a:rPr lang="en-US" sz="2400" i="1" dirty="0">
                <a:latin typeface="Tahoma" charset="0"/>
                <a:sym typeface="Symbol" charset="0"/>
              </a:rPr>
              <a:t>X</a:t>
            </a:r>
            <a:r>
              <a:rPr lang="en-US" sz="2400" dirty="0">
                <a:latin typeface="Tahoma" charset="0"/>
                <a:sym typeface="Symbol" charset="0"/>
              </a:rPr>
              <a:t>  </a:t>
            </a:r>
            <a:r>
              <a:rPr lang="en-US" sz="2400" i="1" dirty="0">
                <a:latin typeface="Tahoma" charset="0"/>
                <a:sym typeface="Symbol" charset="0"/>
              </a:rPr>
              <a:t>z</a:t>
            </a:r>
            <a:r>
              <a:rPr lang="en-US" sz="2400" dirty="0">
                <a:latin typeface="Tahoma" charset="0"/>
                <a:sym typeface="Symbol" charset="0"/>
              </a:rPr>
              <a:t>] for random variable with 0 mean is given by:</a:t>
            </a:r>
          </a:p>
          <a:p>
            <a:endParaRPr lang="en-US" sz="2400" dirty="0">
              <a:latin typeface="Tahoma" charset="0"/>
            </a:endParaRPr>
          </a:p>
          <a:p>
            <a:r>
              <a:rPr lang="en-US" sz="2400" dirty="0">
                <a:latin typeface="Tahoma" charset="0"/>
              </a:rPr>
              <a:t>With a symmetric distribution:</a:t>
            </a:r>
          </a:p>
          <a:p>
            <a:endParaRPr lang="en-US" sz="2400" dirty="0">
              <a:latin typeface="Tahoma" charset="0"/>
              <a:sym typeface="Symbol" charset="0"/>
            </a:endParaRP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3124200" y="2133600"/>
          <a:ext cx="29543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3" imgW="2286000" imgH="330200" progId="Equation.3">
                  <p:embed/>
                </p:oleObj>
              </mc:Choice>
              <mc:Fallback>
                <p:oleObj name="Equation" r:id="rId3" imgW="22860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295433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2133600" y="3048000"/>
          <a:ext cx="5181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5" imgW="2070100" imgH="203200" progId="Equation.3">
                  <p:embed/>
                </p:oleObj>
              </mc:Choice>
              <mc:Fallback>
                <p:oleObj name="Equation" r:id="rId5" imgW="20701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5181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9" name="Group 19"/>
          <p:cNvGrpSpPr>
            <a:grpSpLocks/>
          </p:cNvGrpSpPr>
          <p:nvPr/>
        </p:nvGrpSpPr>
        <p:grpSpPr bwMode="auto">
          <a:xfrm>
            <a:off x="3429000" y="4114800"/>
            <a:ext cx="5181600" cy="2590800"/>
            <a:chOff x="2160" y="2592"/>
            <a:chExt cx="3264" cy="1632"/>
          </a:xfrm>
        </p:grpSpPr>
        <p:pic>
          <p:nvPicPr>
            <p:cNvPr id="16393" name="Picture 10" descr="File:Standard deviation diagram.sv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71"/>
            <a:stretch>
              <a:fillRect/>
            </a:stretch>
          </p:blipFill>
          <p:spPr bwMode="auto">
            <a:xfrm>
              <a:off x="4656" y="2592"/>
              <a:ext cx="76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4" name="Picture 12" descr="File:Standard deviation diagram.sv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118"/>
            <a:stretch>
              <a:fillRect/>
            </a:stretch>
          </p:blipFill>
          <p:spPr bwMode="auto">
            <a:xfrm>
              <a:off x="2160" y="2592"/>
              <a:ext cx="100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13" descr="File:Standard deviation diagram.sv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353"/>
            <a:stretch>
              <a:fillRect/>
            </a:stretch>
          </p:blipFill>
          <p:spPr bwMode="auto">
            <a:xfrm>
              <a:off x="2160" y="3936"/>
              <a:ext cx="3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4876800" y="5105400"/>
            <a:ext cx="1219200" cy="1066800"/>
          </a:xfrm>
          <a:prstGeom prst="line">
            <a:avLst/>
          </a:prstGeom>
          <a:noFill/>
          <a:ln w="38100">
            <a:solidFill>
              <a:srgbClr val="E5405D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H="1" flipV="1">
            <a:off x="6477000" y="5105400"/>
            <a:ext cx="990600" cy="1066800"/>
          </a:xfrm>
          <a:prstGeom prst="line">
            <a:avLst/>
          </a:prstGeom>
          <a:noFill/>
          <a:ln w="38100">
            <a:solidFill>
              <a:srgbClr val="E5405D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392" name="Rectangle 34"/>
          <p:cNvSpPr>
            <a:spLocks noChangeArrowheads="1"/>
          </p:cNvSpPr>
          <p:nvPr/>
        </p:nvSpPr>
        <p:spPr bwMode="auto">
          <a:xfrm>
            <a:off x="5829300" y="47244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 algn="ctr">
              <a:lnSpc>
                <a:spcPct val="90000"/>
              </a:lnSpc>
              <a:spcBef>
                <a:spcPct val="50000"/>
              </a:spcBef>
              <a:buClr>
                <a:srgbClr val="E2007F"/>
              </a:buClr>
              <a:buFont typeface="Wingdings" charset="0"/>
              <a:buNone/>
            </a:pPr>
            <a:r>
              <a:rPr lang="en-US" sz="2800" i="1">
                <a:solidFill>
                  <a:srgbClr val="000000"/>
                </a:solidFill>
                <a:latin typeface="Tahoma" charset="0"/>
              </a:rPr>
              <a:t>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en-US" i="1">
                <a:latin typeface="Tahoma" charset="0"/>
              </a:rPr>
              <a:t>z</a:t>
            </a:r>
            <a:r>
              <a:rPr lang="en-US">
                <a:latin typeface="Tahoma" charset="0"/>
              </a:rPr>
              <a:t>-transforming </a:t>
            </a:r>
            <a:r>
              <a:rPr lang="en-US" i="1">
                <a:latin typeface="Tahoma" charset="0"/>
              </a:rPr>
              <a:t>f</a:t>
            </a:r>
            <a:endParaRPr lang="en-US">
              <a:latin typeface="Tahoma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724400"/>
          </a:xfrm>
        </p:spPr>
        <p:txBody>
          <a:bodyPr/>
          <a:lstStyle/>
          <a:p>
            <a:r>
              <a:rPr lang="en-US" sz="2000" dirty="0">
                <a:latin typeface="Tahoma" charset="0"/>
              </a:rPr>
              <a:t>Transformed value for </a:t>
            </a:r>
            <a:r>
              <a:rPr lang="en-US" sz="2000" i="1" dirty="0">
                <a:latin typeface="Tahoma" charset="0"/>
              </a:rPr>
              <a:t>f </a:t>
            </a:r>
            <a:r>
              <a:rPr lang="en-US" sz="2000" dirty="0">
                <a:latin typeface="Tahoma" charset="0"/>
              </a:rPr>
              <a:t>:</a:t>
            </a:r>
            <a:br>
              <a:rPr lang="en-US" sz="2000" dirty="0">
                <a:latin typeface="Tahoma" charset="0"/>
              </a:rPr>
            </a:br>
            <a:r>
              <a:rPr lang="en-US" sz="2000" i="1" dirty="0">
                <a:latin typeface="Tahoma" charset="0"/>
              </a:rPr>
              <a:t/>
            </a:r>
            <a:br>
              <a:rPr lang="en-US" sz="2000" i="1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(i.e. subtract the mean and divide by the </a:t>
            </a:r>
            <a:r>
              <a:rPr lang="en-US" sz="1800" i="1" dirty="0">
                <a:latin typeface="Tahoma" charset="0"/>
              </a:rPr>
              <a:t>standard deviation</a:t>
            </a:r>
            <a:r>
              <a:rPr lang="en-US" sz="1800" dirty="0">
                <a:latin typeface="Tahoma" charset="0"/>
              </a:rPr>
              <a:t>)</a:t>
            </a:r>
          </a:p>
          <a:p>
            <a:endParaRPr lang="en-US" sz="1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Resulting equation:</a:t>
            </a:r>
          </a:p>
          <a:p>
            <a:endParaRPr lang="en-US" sz="1000" dirty="0" smtClean="0">
              <a:latin typeface="Tahoma" charset="0"/>
            </a:endParaRPr>
          </a:p>
          <a:p>
            <a:endParaRPr lang="en-US" sz="1000" dirty="0">
              <a:latin typeface="Tahoma" charset="0"/>
            </a:endParaRPr>
          </a:p>
          <a:p>
            <a:endParaRPr lang="en-US" sz="1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Solving for </a:t>
            </a:r>
            <a:r>
              <a:rPr lang="en-US" sz="2000" i="1" dirty="0">
                <a:latin typeface="Tahoma" charset="0"/>
              </a:rPr>
              <a:t>p</a:t>
            </a:r>
            <a:r>
              <a:rPr lang="en-US" sz="2000" dirty="0">
                <a:latin typeface="Tahoma" charset="0"/>
              </a:rPr>
              <a:t>: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814768"/>
              </p:ext>
            </p:extLst>
          </p:nvPr>
        </p:nvGraphicFramePr>
        <p:xfrm>
          <a:off x="3810000" y="1028700"/>
          <a:ext cx="1689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3" imgW="1689100" imgH="800100" progId="Equation.3">
                  <p:embed/>
                </p:oleObj>
              </mc:Choice>
              <mc:Fallback>
                <p:oleObj name="Equation" r:id="rId3" imgW="1689100" imgH="800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28700"/>
                        <a:ext cx="1689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373703"/>
              </p:ext>
            </p:extLst>
          </p:nvPr>
        </p:nvGraphicFramePr>
        <p:xfrm>
          <a:off x="3124200" y="2260600"/>
          <a:ext cx="3797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5" imgW="3797300" imgH="863600" progId="Equation.3">
                  <p:embed/>
                </p:oleObj>
              </mc:Choice>
              <mc:Fallback>
                <p:oleObj name="Equation" r:id="rId5" imgW="3797300" imgH="863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60600"/>
                        <a:ext cx="37973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143179"/>
              </p:ext>
            </p:extLst>
          </p:nvPr>
        </p:nvGraphicFramePr>
        <p:xfrm>
          <a:off x="2438400" y="3352800"/>
          <a:ext cx="541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7" imgW="5410200" imgH="914400" progId="Equation.3">
                  <p:embed/>
                </p:oleObj>
              </mc:Choice>
              <mc:Fallback>
                <p:oleObj name="Equation" r:id="rId7" imgW="54102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541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4" name="Group 10"/>
          <p:cNvGrpSpPr>
            <a:grpSpLocks/>
          </p:cNvGrpSpPr>
          <p:nvPr/>
        </p:nvGrpSpPr>
        <p:grpSpPr bwMode="auto">
          <a:xfrm>
            <a:off x="3429000" y="4114800"/>
            <a:ext cx="5181600" cy="2667000"/>
            <a:chOff x="1824" y="2256"/>
            <a:chExt cx="3264" cy="1680"/>
          </a:xfrm>
        </p:grpSpPr>
        <p:pic>
          <p:nvPicPr>
            <p:cNvPr id="17415" name="Picture 11" descr="File:Standard deviation diagram.sv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256"/>
              <a:ext cx="3264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Rectangle 34"/>
            <p:cNvSpPr>
              <a:spLocks noChangeArrowheads="1"/>
            </p:cNvSpPr>
            <p:nvPr/>
          </p:nvSpPr>
          <p:spPr bwMode="auto">
            <a:xfrm>
              <a:off x="2688" y="3744"/>
              <a:ext cx="17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457200" indent="-457200" algn="ctr">
                <a:lnSpc>
                  <a:spcPct val="90000"/>
                </a:lnSpc>
                <a:spcBef>
                  <a:spcPct val="50000"/>
                </a:spcBef>
                <a:buClr>
                  <a:srgbClr val="E2007F"/>
                </a:buClr>
                <a:buFont typeface="Wingdings" charset="0"/>
                <a:buNone/>
              </a:pPr>
              <a:r>
                <a:rPr lang="en-US" sz="1800">
                  <a:latin typeface="Tahoma" charset="0"/>
                </a:rPr>
                <a:t>-1</a:t>
              </a:r>
              <a:r>
                <a:rPr lang="en-US" sz="1800">
                  <a:latin typeface="Tahoma" charset="0"/>
                  <a:sym typeface="Symbol" charset="0"/>
                </a:rPr>
                <a:t> </a:t>
              </a:r>
              <a:r>
                <a:rPr lang="en-US" sz="1800">
                  <a:latin typeface="Tahoma" charset="0"/>
                </a:rPr>
                <a:t>     0       1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C4.5’</a:t>
            </a:r>
            <a:r>
              <a:rPr lang="en-US" altLang="ja-JP">
                <a:latin typeface="Tahoma" charset="0"/>
              </a:rPr>
              <a:t>s method</a:t>
            </a:r>
            <a:endParaRPr lang="en-AU">
              <a:latin typeface="Tahoma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305800" cy="4724400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Error estimate for </a:t>
            </a:r>
            <a:r>
              <a:rPr lang="en-US" sz="2400" dirty="0" err="1">
                <a:latin typeface="Tahoma" charset="0"/>
              </a:rPr>
              <a:t>subtree</a:t>
            </a:r>
            <a:r>
              <a:rPr lang="en-US" sz="2400" dirty="0">
                <a:latin typeface="Tahoma" charset="0"/>
              </a:rPr>
              <a:t> is weighted sum of error estimates for all its leaves</a:t>
            </a:r>
          </a:p>
          <a:p>
            <a:r>
              <a:rPr lang="en-US" sz="2400" dirty="0">
                <a:latin typeface="Tahoma" charset="0"/>
              </a:rPr>
              <a:t>Error estimate for a node (upper bound):</a:t>
            </a:r>
          </a:p>
          <a:p>
            <a:endParaRPr lang="en-US" sz="4000" dirty="0">
              <a:latin typeface="Tahoma" charset="0"/>
            </a:endParaRPr>
          </a:p>
          <a:p>
            <a:r>
              <a:rPr lang="en-US" sz="2400" dirty="0">
                <a:latin typeface="Tahoma" charset="0"/>
              </a:rPr>
              <a:t>If </a:t>
            </a:r>
            <a:r>
              <a:rPr lang="en-US" sz="2400" i="1" dirty="0">
                <a:latin typeface="Tahoma" charset="0"/>
              </a:rPr>
              <a:t>c = </a:t>
            </a:r>
            <a:r>
              <a:rPr lang="en-US" sz="2400" dirty="0">
                <a:latin typeface="Tahoma" charset="0"/>
              </a:rPr>
              <a:t>25% then </a:t>
            </a:r>
            <a:r>
              <a:rPr lang="en-US" sz="2400" i="1" dirty="0">
                <a:latin typeface="Tahoma" charset="0"/>
              </a:rPr>
              <a:t>z</a:t>
            </a:r>
            <a:r>
              <a:rPr lang="en-US" sz="2400" dirty="0">
                <a:latin typeface="Tahoma" charset="0"/>
              </a:rPr>
              <a:t> = 0.69 (from normal distribution)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2209800" y="2438400"/>
          <a:ext cx="4927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4927600" imgH="876300" progId="Equation.3">
                  <p:embed/>
                </p:oleObj>
              </mc:Choice>
              <mc:Fallback>
                <p:oleObj name="Equation" r:id="rId3" imgW="4927600" imgH="87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38400"/>
                        <a:ext cx="4927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Group 5"/>
          <p:cNvGraphicFramePr>
            <a:graphicFrameLocks noGrp="1"/>
          </p:cNvGraphicFramePr>
          <p:nvPr/>
        </p:nvGraphicFramePr>
        <p:xfrm>
          <a:off x="3429000" y="3932238"/>
          <a:ext cx="1905000" cy="2163763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Pr[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X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 </a:t>
                      </a: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z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]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0.69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C4.5’</a:t>
            </a:r>
            <a:r>
              <a:rPr lang="en-US" altLang="ja-JP">
                <a:latin typeface="Tahoma" charset="0"/>
              </a:rPr>
              <a:t>s method</a:t>
            </a:r>
            <a:endParaRPr lang="en-AU">
              <a:latin typeface="Tahoma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305800" cy="2971800"/>
          </a:xfrm>
        </p:spPr>
        <p:txBody>
          <a:bodyPr/>
          <a:lstStyle/>
          <a:p>
            <a:pPr marL="457200" indent="-457200">
              <a:buFont typeface="Wingdings" charset="0"/>
              <a:buNone/>
            </a:pPr>
            <a:r>
              <a:rPr lang="en-US" sz="2400" i="1" dirty="0">
                <a:latin typeface="Tahoma" charset="0"/>
              </a:rPr>
              <a:t>f </a:t>
            </a:r>
            <a:r>
              <a:rPr lang="en-US" sz="2400" dirty="0">
                <a:latin typeface="Tahoma" charset="0"/>
              </a:rPr>
              <a:t> is the observed error</a:t>
            </a:r>
          </a:p>
          <a:p>
            <a:pPr marL="457200" indent="-457200">
              <a:buFont typeface="Wingdings" charset="0"/>
              <a:buNone/>
            </a:pPr>
            <a:r>
              <a:rPr lang="en-US" sz="2400" i="1" dirty="0">
                <a:latin typeface="Tahoma" charset="0"/>
              </a:rPr>
              <a:t>z</a:t>
            </a:r>
            <a:r>
              <a:rPr lang="en-US" sz="2400" dirty="0">
                <a:latin typeface="Tahoma" charset="0"/>
              </a:rPr>
              <a:t> = 0.69</a:t>
            </a:r>
          </a:p>
          <a:p>
            <a:pPr marL="457200" indent="-457200">
              <a:buFont typeface="Wingdings" charset="0"/>
              <a:buNone/>
            </a:pPr>
            <a:r>
              <a:rPr lang="en-US" sz="2400" i="1" dirty="0">
                <a:latin typeface="Tahoma" charset="0"/>
              </a:rPr>
              <a:t>e</a:t>
            </a:r>
            <a:r>
              <a:rPr lang="en-US" sz="2400" dirty="0">
                <a:latin typeface="Tahoma" charset="0"/>
              </a:rPr>
              <a:t> </a:t>
            </a:r>
            <a:r>
              <a:rPr lang="en-US" sz="2400" dirty="0">
                <a:latin typeface="Tahoma" charset="0"/>
                <a:cs typeface="Tahoma" charset="0"/>
              </a:rPr>
              <a:t>&gt; </a:t>
            </a:r>
            <a:r>
              <a:rPr lang="en-US" sz="2400" i="1" dirty="0">
                <a:latin typeface="Tahoma" charset="0"/>
                <a:cs typeface="Tahoma" charset="0"/>
              </a:rPr>
              <a:t>f</a:t>
            </a:r>
            <a:r>
              <a:rPr lang="en-US" sz="2400" dirty="0">
                <a:latin typeface="Tahoma" charset="0"/>
                <a:cs typeface="Tahoma" charset="0"/>
              </a:rPr>
              <a:t>      (not obvious)</a:t>
            </a:r>
            <a:endParaRPr lang="en-US" sz="2400" i="1" dirty="0">
              <a:latin typeface="Tahoma" charset="0"/>
              <a:cs typeface="Tahoma" charset="0"/>
            </a:endParaRPr>
          </a:p>
          <a:p>
            <a:pPr marL="457200" indent="-457200">
              <a:buFont typeface="Wingdings" charset="0"/>
              <a:buNone/>
            </a:pPr>
            <a:r>
              <a:rPr lang="en-US" sz="2400" i="1" dirty="0">
                <a:latin typeface="Tahoma" charset="0"/>
              </a:rPr>
              <a:t>e</a:t>
            </a:r>
            <a:r>
              <a:rPr lang="en-US" sz="2400" dirty="0">
                <a:latin typeface="Tahoma" charset="0"/>
              </a:rPr>
              <a:t> = (</a:t>
            </a:r>
            <a:r>
              <a:rPr lang="en-US" sz="2400" i="1" dirty="0">
                <a:latin typeface="Tahoma" charset="0"/>
              </a:rPr>
              <a:t>f</a:t>
            </a:r>
            <a:r>
              <a:rPr lang="en-US" sz="2400" dirty="0">
                <a:latin typeface="Tahoma" charset="0"/>
              </a:rPr>
              <a:t> + </a:t>
            </a:r>
            <a:r>
              <a:rPr lang="en-US" sz="2400" dirty="0">
                <a:latin typeface="Tahoma" charset="0"/>
                <a:sym typeface="Symbol" charset="0"/>
              </a:rPr>
              <a:t></a:t>
            </a:r>
            <a:r>
              <a:rPr lang="en-US" sz="2400" baseline="-25000" dirty="0">
                <a:latin typeface="Tahoma" charset="0"/>
                <a:sym typeface="Symbol" charset="0"/>
              </a:rPr>
              <a:t>1</a:t>
            </a:r>
            <a:r>
              <a:rPr lang="en-US" sz="2400" dirty="0">
                <a:latin typeface="Tahoma" charset="0"/>
                <a:sym typeface="Symbol" charset="0"/>
              </a:rPr>
              <a:t>)/(1+ </a:t>
            </a:r>
            <a:r>
              <a:rPr lang="en-US" sz="2400" baseline="-25000" dirty="0">
                <a:latin typeface="Tahoma" charset="0"/>
                <a:sym typeface="Symbol" charset="0"/>
              </a:rPr>
              <a:t>2</a:t>
            </a:r>
            <a:r>
              <a:rPr lang="en-US" sz="2400" dirty="0">
                <a:latin typeface="Tahoma" charset="0"/>
                <a:sym typeface="Symbol" charset="0"/>
              </a:rPr>
              <a:t>)</a:t>
            </a:r>
          </a:p>
          <a:p>
            <a:pPr marL="457200" indent="-457200"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N </a:t>
            </a:r>
            <a:r>
              <a:rPr lang="en-US" sz="2400" dirty="0">
                <a:latin typeface="Tahoma" charset="0"/>
                <a:sym typeface="Symbol" charset="0"/>
              </a:rPr>
              <a:t>, </a:t>
            </a:r>
            <a:r>
              <a:rPr lang="en-US" sz="2400" i="1" dirty="0">
                <a:latin typeface="Tahoma" charset="0"/>
                <a:sym typeface="Symbol" charset="0"/>
              </a:rPr>
              <a:t>e</a:t>
            </a:r>
            <a:r>
              <a:rPr lang="en-US" sz="2400" dirty="0">
                <a:latin typeface="Tahoma" charset="0"/>
                <a:sym typeface="Symbol" charset="0"/>
              </a:rPr>
              <a:t> = </a:t>
            </a:r>
            <a:r>
              <a:rPr lang="en-US" sz="2400" i="1" dirty="0">
                <a:latin typeface="Tahoma" charset="0"/>
                <a:sym typeface="Symbol" charset="0"/>
              </a:rPr>
              <a:t>f</a:t>
            </a:r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501692"/>
              </p:ext>
            </p:extLst>
          </p:nvPr>
        </p:nvGraphicFramePr>
        <p:xfrm>
          <a:off x="2209800" y="1409700"/>
          <a:ext cx="4927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4927600" imgH="876300" progId="Equation.3">
                  <p:embed/>
                </p:oleObj>
              </mc:Choice>
              <mc:Fallback>
                <p:oleObj name="Equation" r:id="rId3" imgW="4927600" imgH="87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09700"/>
                        <a:ext cx="4927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Example</a:t>
            </a:r>
            <a:endParaRPr lang="en-AU">
              <a:latin typeface="Tahoma" charset="0"/>
            </a:endParaRPr>
          </a:p>
        </p:txBody>
      </p:sp>
      <p:pic>
        <p:nvPicPr>
          <p:cNvPr id="2048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28600"/>
            <a:ext cx="3767138" cy="4343400"/>
          </a:xfrm>
          <a:noFill/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57400" y="4572000"/>
            <a:ext cx="5159375" cy="1235075"/>
            <a:chOff x="2057400" y="4572000"/>
            <a:chExt cx="5159375" cy="1235075"/>
          </a:xfrm>
        </p:grpSpPr>
        <p:sp>
          <p:nvSpPr>
            <p:cNvPr id="20489" name="Line 4"/>
            <p:cNvSpPr>
              <a:spLocks noChangeShapeType="1"/>
            </p:cNvSpPr>
            <p:nvPr/>
          </p:nvSpPr>
          <p:spPr bwMode="auto">
            <a:xfrm flipV="1">
              <a:off x="2667000" y="4572000"/>
              <a:ext cx="762000" cy="609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20490" name="Text Box 5"/>
            <p:cNvSpPr txBox="1">
              <a:spLocks noChangeArrowheads="1"/>
            </p:cNvSpPr>
            <p:nvPr/>
          </p:nvSpPr>
          <p:spPr bwMode="auto">
            <a:xfrm>
              <a:off x="2057400" y="5105400"/>
              <a:ext cx="10445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/>
                <a:t>f=0.33 e=0.47</a:t>
              </a:r>
              <a:endParaRPr lang="en-AU" sz="2000" b="1" i="1"/>
            </a:p>
          </p:txBody>
        </p:sp>
        <p:sp>
          <p:nvSpPr>
            <p:cNvPr id="20491" name="Line 6"/>
            <p:cNvSpPr>
              <a:spLocks noChangeShapeType="1"/>
            </p:cNvSpPr>
            <p:nvPr/>
          </p:nvSpPr>
          <p:spPr bwMode="auto">
            <a:xfrm flipV="1">
              <a:off x="4800600" y="4572000"/>
              <a:ext cx="0" cy="609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20492" name="Text Box 7"/>
            <p:cNvSpPr txBox="1">
              <a:spLocks noChangeArrowheads="1"/>
            </p:cNvSpPr>
            <p:nvPr/>
          </p:nvSpPr>
          <p:spPr bwMode="auto">
            <a:xfrm>
              <a:off x="4191000" y="5105400"/>
              <a:ext cx="10445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/>
                <a:t>f=0.5 e=0.72</a:t>
              </a:r>
              <a:endParaRPr lang="en-AU" sz="2000" b="1" i="1"/>
            </a:p>
          </p:txBody>
        </p:sp>
        <p:sp>
          <p:nvSpPr>
            <p:cNvPr id="20493" name="Line 8"/>
            <p:cNvSpPr>
              <a:spLocks noChangeShapeType="1"/>
            </p:cNvSpPr>
            <p:nvPr/>
          </p:nvSpPr>
          <p:spPr bwMode="auto">
            <a:xfrm flipH="1" flipV="1">
              <a:off x="6324600" y="4572000"/>
              <a:ext cx="304800" cy="60960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20494" name="Text Box 9"/>
            <p:cNvSpPr txBox="1">
              <a:spLocks noChangeArrowheads="1"/>
            </p:cNvSpPr>
            <p:nvPr/>
          </p:nvSpPr>
          <p:spPr bwMode="auto">
            <a:xfrm>
              <a:off x="6172200" y="5105400"/>
              <a:ext cx="10445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/>
                <a:t>f=0.33 e=0.47</a:t>
              </a:r>
              <a:endParaRPr lang="en-AU" sz="2000" b="1" i="1"/>
            </a:p>
          </p:txBody>
        </p:sp>
      </p:grpSp>
      <p:sp>
        <p:nvSpPr>
          <p:cNvPr id="18442" name="Line 10"/>
          <p:cNvSpPr>
            <a:spLocks noChangeShapeType="1"/>
          </p:cNvSpPr>
          <p:nvPr/>
        </p:nvSpPr>
        <p:spPr bwMode="auto">
          <a:xfrm flipH="1" flipV="1">
            <a:off x="6172200" y="3048000"/>
            <a:ext cx="1219200" cy="381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391400" y="3200400"/>
            <a:ext cx="1752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/>
              <a:t>f = 5/14=0.36 </a:t>
            </a:r>
            <a:br>
              <a:rPr lang="en-US" sz="2000" b="1" i="1"/>
            </a:br>
            <a:r>
              <a:rPr lang="en-US" sz="2000" b="1" i="1"/>
              <a:t>e = 0.46</a:t>
            </a:r>
            <a:br>
              <a:rPr lang="en-US" sz="2000" b="1" i="1"/>
            </a:br>
            <a:r>
              <a:rPr lang="en-US" sz="2000" b="1" i="1"/>
              <a:t>e &lt; 0.51</a:t>
            </a:r>
            <a:br>
              <a:rPr lang="en-US" sz="2000" b="1" i="1"/>
            </a:br>
            <a:r>
              <a:rPr lang="en-US" sz="2000" b="1" i="1"/>
              <a:t>so prune!</a:t>
            </a:r>
            <a:endParaRPr lang="en-AU" sz="2000" b="1" i="1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590800" y="6324600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/>
              <a:t>Combined using ratios 6:2:6 gives 0.51</a:t>
            </a:r>
            <a:endParaRPr lang="en-AU" sz="2000" b="1" i="1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1066800" y="4953000"/>
            <a:ext cx="6629400" cy="990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nl-N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419600" y="5943600"/>
            <a:ext cx="0" cy="3810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/>
      <p:bldP spid="18444" grpId="0"/>
      <p:bldP spid="18445" grpId="0" animBg="1"/>
      <p:bldP spid="184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Summary </a:t>
            </a:r>
            <a:endParaRPr lang="en-AU">
              <a:latin typeface="Tahoma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543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Decision Trees</a:t>
            </a:r>
          </a:p>
          <a:p>
            <a:pPr marL="914400" lvl="1" indent="-342900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splits – binary, multi-way</a:t>
            </a:r>
          </a:p>
          <a:p>
            <a:pPr marL="914400" lvl="1" indent="-342900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split criteria – information gain, gain ratio, …</a:t>
            </a:r>
          </a:p>
          <a:p>
            <a:pPr marL="914400" lvl="1" indent="-342900"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pruning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No method is always superior – experiment!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9906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50000"/>
              </a:spcBef>
              <a:buClr>
                <a:srgbClr val="E2007F"/>
              </a:buClr>
              <a:buFont typeface="Wingdings" charset="0"/>
              <a:buNone/>
            </a:pPr>
            <a:endParaRPr lang="en-AU" sz="44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Quiz 1</a:t>
            </a:r>
            <a:endParaRPr lang="nl-NL">
              <a:latin typeface="Tahoma" charset="0"/>
            </a:endParaRP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24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E5405D"/>
                </a:solidFill>
                <a:latin typeface="Tahoma" charset="0"/>
              </a:rPr>
              <a:t>Q: Is a tree with only pure leafs always the best classifier you can have?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E5405D"/>
                </a:solidFill>
                <a:latin typeface="Tahoma" charset="0"/>
              </a:rPr>
              <a:t>A: No.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This tree is the best classifier on the training set, but possibly not on new and unseen data. Because of </a:t>
            </a:r>
            <a:r>
              <a:rPr lang="en-US" sz="2400" i="1" dirty="0">
                <a:latin typeface="Tahoma" charset="0"/>
              </a:rPr>
              <a:t>overfitting</a:t>
            </a:r>
            <a:r>
              <a:rPr lang="en-US" sz="2400" dirty="0">
                <a:latin typeface="Tahoma" charset="0"/>
              </a:rPr>
              <a:t>, the tree may not generalize very well.</a:t>
            </a:r>
            <a:endParaRPr lang="nl-NL" sz="2400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decision tree tarmac"/>
          <p:cNvPicPr>
            <a:picLocks noChangeAspect="1" noChangeArrowheads="1"/>
          </p:cNvPicPr>
          <p:nvPr/>
        </p:nvPicPr>
        <p:blipFill>
          <a:blip r:embed="rId2">
            <a:lum bright="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77724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Pruning</a:t>
            </a:r>
            <a:endParaRPr lang="en-AU">
              <a:latin typeface="Tahoma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114800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Goal: Prevent overfitting to noise in the data</a:t>
            </a:r>
          </a:p>
          <a:p>
            <a:r>
              <a:rPr lang="en-US" sz="2400" dirty="0">
                <a:latin typeface="Tahoma" charset="0"/>
              </a:rPr>
              <a:t>Two strategies for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altLang="ja-JP" sz="2400" dirty="0">
                <a:latin typeface="Tahoma" charset="0"/>
              </a:rPr>
              <a:t>pruning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altLang="ja-JP" sz="2400" dirty="0">
                <a:latin typeface="Tahoma" charset="0"/>
              </a:rPr>
              <a:t> the decision tree:</a:t>
            </a:r>
          </a:p>
          <a:p>
            <a:pPr marL="800100" lvl="1" indent="-342900"/>
            <a:r>
              <a:rPr lang="en-US" sz="2000" i="1" dirty="0" err="1">
                <a:solidFill>
                  <a:schemeClr val="tx1"/>
                </a:solidFill>
                <a:latin typeface="Tahoma" charset="0"/>
              </a:rPr>
              <a:t>Postpruning</a:t>
            </a:r>
            <a:r>
              <a:rPr lang="en-US" sz="2000" i="1" dirty="0">
                <a:solidFill>
                  <a:schemeClr val="tx1"/>
                </a:solidFill>
                <a:latin typeface="Tahoma" charset="0"/>
              </a:rPr>
              <a:t> - </a:t>
            </a:r>
            <a:r>
              <a:rPr lang="en-US" sz="2000" dirty="0">
                <a:solidFill>
                  <a:schemeClr val="tx1"/>
                </a:solidFill>
                <a:latin typeface="Tahoma" charset="0"/>
              </a:rPr>
              <a:t>take a fully-grown decision tree and discard unreliable parts</a:t>
            </a:r>
          </a:p>
          <a:p>
            <a:pPr marL="800100" lvl="1" indent="-342900"/>
            <a:r>
              <a:rPr lang="en-US" sz="2000" i="1" dirty="0" err="1">
                <a:solidFill>
                  <a:schemeClr val="tx1"/>
                </a:solidFill>
                <a:latin typeface="Tahoma" charset="0"/>
              </a:rPr>
              <a:t>Prepruning</a:t>
            </a:r>
            <a:r>
              <a:rPr lang="en-US" sz="2000" i="1" dirty="0">
                <a:solidFill>
                  <a:schemeClr val="tx1"/>
                </a:solidFill>
                <a:latin typeface="Tahoma" charset="0"/>
              </a:rPr>
              <a:t> - </a:t>
            </a:r>
            <a:r>
              <a:rPr lang="en-US" sz="2000" dirty="0">
                <a:latin typeface="Tahoma" charset="0"/>
              </a:rPr>
              <a:t>stop growing a branch when information becomes unreliable</a:t>
            </a:r>
          </a:p>
          <a:p>
            <a:pPr marL="533400" indent="-533400"/>
            <a:endParaRPr lang="en-AU" sz="24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Prepruning</a:t>
            </a:r>
            <a:endParaRPr lang="en-AU">
              <a:latin typeface="Tahoma" charset="0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724400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Based on statistical significance test</a:t>
            </a:r>
          </a:p>
          <a:p>
            <a:pPr marL="914400" lvl="1" indent="-342900"/>
            <a:r>
              <a:rPr lang="en-US" sz="2000" dirty="0">
                <a:latin typeface="Tahoma" charset="0"/>
              </a:rPr>
              <a:t>Stop growing the tree when there is no </a:t>
            </a:r>
            <a:r>
              <a:rPr lang="en-US" sz="2000" i="1" dirty="0">
                <a:latin typeface="Tahoma" charset="0"/>
              </a:rPr>
              <a:t>statistically significant </a:t>
            </a:r>
            <a:r>
              <a:rPr lang="en-US" sz="2000" dirty="0" smtClean="0">
                <a:latin typeface="Tahoma" charset="0"/>
              </a:rPr>
              <a:t>dependency between </a:t>
            </a:r>
            <a:r>
              <a:rPr lang="en-US" sz="2000" dirty="0">
                <a:latin typeface="Tahoma" charset="0"/>
              </a:rPr>
              <a:t>any attribute and the class at a particular node</a:t>
            </a:r>
          </a:p>
          <a:p>
            <a:r>
              <a:rPr lang="en-US" sz="2400" dirty="0">
                <a:latin typeface="Tahoma" charset="0"/>
              </a:rPr>
              <a:t>Most popular test: </a:t>
            </a:r>
            <a:r>
              <a:rPr lang="en-US" sz="2400" i="1" dirty="0">
                <a:latin typeface="Tahoma" charset="0"/>
              </a:rPr>
              <a:t>chi-squared test</a:t>
            </a:r>
            <a:endParaRPr lang="en-US" sz="2400" dirty="0">
              <a:latin typeface="Tahoma" charset="0"/>
            </a:endParaRPr>
          </a:p>
          <a:p>
            <a:r>
              <a:rPr lang="en-US" sz="2400" dirty="0">
                <a:latin typeface="Tahoma" charset="0"/>
              </a:rPr>
              <a:t>ID3 used chi-squared test in addition to information gain</a:t>
            </a:r>
          </a:p>
          <a:p>
            <a:pPr marL="914400" lvl="1" indent="-342900"/>
            <a:r>
              <a:rPr lang="en-US" sz="2000" dirty="0">
                <a:latin typeface="Tahoma" charset="0"/>
              </a:rPr>
              <a:t>Only statistically significant attributes were allowed to be selected by information gain procedure</a:t>
            </a:r>
          </a:p>
          <a:p>
            <a:pPr marL="914400" lvl="1" indent="-342900"/>
            <a:r>
              <a:rPr lang="en-US" sz="2000" dirty="0">
                <a:latin typeface="Tahoma" charset="0"/>
              </a:rPr>
              <a:t>Information gain is also a statistical test, but it doesn’t consider the number of examples: two records (TF) can be split with an information gain of 1 </a:t>
            </a:r>
            <a:r>
              <a:rPr lang="en-US" sz="2000" dirty="0" smtClean="0">
                <a:latin typeface="Tahoma" charset="0"/>
              </a:rPr>
              <a:t>bit</a:t>
            </a:r>
            <a:endParaRPr lang="en-AU" sz="20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Early stopping</a:t>
            </a:r>
            <a:endParaRPr lang="en-AU">
              <a:latin typeface="Tahoma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458200" cy="4114800"/>
          </a:xfrm>
        </p:spPr>
        <p:txBody>
          <a:bodyPr/>
          <a:lstStyle/>
          <a:p>
            <a:r>
              <a:rPr lang="en-US" sz="2000" dirty="0">
                <a:latin typeface="Tahoma" charset="0"/>
              </a:rPr>
              <a:t>Pre-pruning may stop the growth process prematurely: </a:t>
            </a:r>
            <a:r>
              <a:rPr lang="en-US" sz="2000" i="1" dirty="0">
                <a:latin typeface="Tahoma" charset="0"/>
              </a:rPr>
              <a:t>early stopping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Classic example: XOR/Parity-problem</a:t>
            </a:r>
          </a:p>
          <a:p>
            <a:pPr marL="914400" lvl="1" indent="-342900"/>
            <a:r>
              <a:rPr lang="en-US" sz="1800" dirty="0">
                <a:latin typeface="Tahoma" charset="0"/>
              </a:rPr>
              <a:t>No </a:t>
            </a:r>
            <a:r>
              <a:rPr lang="en-US" sz="1800" i="1" dirty="0">
                <a:latin typeface="Tahoma" charset="0"/>
              </a:rPr>
              <a:t>individual</a:t>
            </a:r>
            <a:r>
              <a:rPr lang="en-US" sz="1800" dirty="0">
                <a:latin typeface="Tahoma" charset="0"/>
              </a:rPr>
              <a:t> attribute exhibits any significant association to the class</a:t>
            </a:r>
          </a:p>
          <a:p>
            <a:pPr marL="914400" lvl="1" indent="-342900"/>
            <a:r>
              <a:rPr lang="en-US" sz="1800" dirty="0">
                <a:latin typeface="Tahoma" charset="0"/>
              </a:rPr>
              <a:t>Structure is only visible in fully expanded tree</a:t>
            </a:r>
          </a:p>
          <a:p>
            <a:pPr marL="914400" lvl="1" indent="-342900"/>
            <a:r>
              <a:rPr lang="en-US" sz="1800" dirty="0">
                <a:latin typeface="Tahoma" charset="0"/>
              </a:rPr>
              <a:t>Pre-pruning won’</a:t>
            </a:r>
            <a:r>
              <a:rPr lang="en-US" altLang="ja-JP" sz="1800" dirty="0">
                <a:latin typeface="Tahoma" charset="0"/>
              </a:rPr>
              <a:t>t expand the root node</a:t>
            </a:r>
          </a:p>
          <a:p>
            <a:r>
              <a:rPr lang="en-US" sz="2000" dirty="0">
                <a:latin typeface="Tahoma" charset="0"/>
              </a:rPr>
              <a:t>But: XOR-type problems rare in practice</a:t>
            </a:r>
          </a:p>
          <a:p>
            <a:r>
              <a:rPr lang="en-US" sz="2000" dirty="0">
                <a:latin typeface="Tahoma" charset="0"/>
              </a:rPr>
              <a:t>And: pre-pruning </a:t>
            </a:r>
            <a:r>
              <a:rPr lang="en-US" sz="2000" dirty="0" smtClean="0">
                <a:latin typeface="Tahoma" charset="0"/>
              </a:rPr>
              <a:t>pretty fast</a:t>
            </a:r>
            <a:endParaRPr lang="en-US" sz="2000" dirty="0">
              <a:latin typeface="Tahoma" charset="0"/>
            </a:endParaRPr>
          </a:p>
        </p:txBody>
      </p:sp>
      <p:graphicFrame>
        <p:nvGraphicFramePr>
          <p:cNvPr id="266244" name="Group 4"/>
          <p:cNvGraphicFramePr>
            <a:graphicFrameLocks noGrp="1"/>
          </p:cNvGraphicFramePr>
          <p:nvPr/>
        </p:nvGraphicFramePr>
        <p:xfrm>
          <a:off x="5105400" y="228600"/>
          <a:ext cx="2743200" cy="1674815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class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285" name="Group 45"/>
          <p:cNvGraphicFramePr>
            <a:graphicFrameLocks noGrp="1"/>
          </p:cNvGraphicFramePr>
          <p:nvPr/>
        </p:nvGraphicFramePr>
        <p:xfrm>
          <a:off x="3733800" y="1447800"/>
          <a:ext cx="207964" cy="457200"/>
        </p:xfrm>
        <a:graphic>
          <a:graphicData uri="http://schemas.openxmlformats.org/drawingml/2006/table">
            <a:tbl>
              <a:tblPr/>
              <a:tblGrid>
                <a:gridCol w="20796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282" marR="91282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Post-pruning</a:t>
            </a:r>
            <a:endParaRPr lang="en-AU">
              <a:latin typeface="Tahoma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114800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First, build full </a:t>
            </a:r>
            <a:r>
              <a:rPr lang="en-US" sz="2400" dirty="0" smtClean="0">
                <a:latin typeface="Tahoma" charset="0"/>
              </a:rPr>
              <a:t>tree</a:t>
            </a:r>
          </a:p>
          <a:p>
            <a:pPr marL="573087" lvl="2">
              <a:buClr>
                <a:srgbClr val="E2007F"/>
              </a:buClr>
            </a:pPr>
            <a:r>
              <a:rPr lang="en-US" sz="1800" dirty="0">
                <a:latin typeface="Tahoma" charset="0"/>
              </a:rPr>
              <a:t>Fully-grown tree shows all attribute interactions </a:t>
            </a:r>
            <a:endParaRPr lang="en-US" sz="2400" dirty="0">
              <a:latin typeface="Tahoma" charset="0"/>
            </a:endParaRPr>
          </a:p>
          <a:p>
            <a:r>
              <a:rPr lang="en-US" sz="2400" dirty="0">
                <a:latin typeface="Tahoma" charset="0"/>
              </a:rPr>
              <a:t>Then, prune it</a:t>
            </a:r>
          </a:p>
          <a:p>
            <a:r>
              <a:rPr lang="en-US" sz="2400" dirty="0" smtClean="0">
                <a:latin typeface="Tahoma" charset="0"/>
              </a:rPr>
              <a:t>Two </a:t>
            </a:r>
            <a:r>
              <a:rPr lang="en-US" sz="2400" dirty="0">
                <a:latin typeface="Tahoma" charset="0"/>
              </a:rPr>
              <a:t>pruning operations: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b="1" dirty="0" err="1">
                <a:latin typeface="Tahoma" charset="0"/>
              </a:rPr>
              <a:t>Subtree</a:t>
            </a:r>
            <a:r>
              <a:rPr lang="en-US" sz="2000" b="1" dirty="0">
                <a:latin typeface="Tahoma" charset="0"/>
              </a:rPr>
              <a:t> replacement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i="1" dirty="0" err="1">
                <a:latin typeface="Tahoma" charset="0"/>
              </a:rPr>
              <a:t>Subtree</a:t>
            </a:r>
            <a:r>
              <a:rPr lang="en-US" sz="2000" i="1" dirty="0">
                <a:latin typeface="Tahoma" charset="0"/>
              </a:rPr>
              <a:t> </a:t>
            </a:r>
            <a:r>
              <a:rPr lang="en-US" sz="2000" i="1" dirty="0" smtClean="0">
                <a:latin typeface="Tahoma" charset="0"/>
              </a:rPr>
              <a:t>raising</a:t>
            </a:r>
            <a:endParaRPr lang="en-US" sz="2000" i="1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3482826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7000"/>
            <a:ext cx="59436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ahoma" charset="0"/>
              </a:rPr>
              <a:t>Subtree</a:t>
            </a:r>
            <a:r>
              <a:rPr lang="en-US" dirty="0" smtClean="0">
                <a:latin typeface="Tahoma" charset="0"/>
              </a:rPr>
              <a:t> replacement</a:t>
            </a:r>
            <a:endParaRPr lang="en-AU" dirty="0">
              <a:latin typeface="Tahoma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610600" cy="1447800"/>
          </a:xfrm>
        </p:spPr>
        <p:txBody>
          <a:bodyPr/>
          <a:lstStyle/>
          <a:p>
            <a:r>
              <a:rPr lang="en-US" sz="2300" i="1" dirty="0">
                <a:latin typeface="Tahoma" charset="0"/>
              </a:rPr>
              <a:t>Bottom-up</a:t>
            </a:r>
            <a:endParaRPr lang="en-US" sz="2300" dirty="0">
              <a:latin typeface="Tahoma" charset="0"/>
            </a:endParaRPr>
          </a:p>
          <a:p>
            <a:r>
              <a:rPr lang="en-US" sz="2300" dirty="0">
                <a:latin typeface="Tahoma" charset="0"/>
              </a:rPr>
              <a:t>Consider replacing a tree only after considering all its </a:t>
            </a:r>
            <a:r>
              <a:rPr lang="en-US" sz="2300" dirty="0" err="1">
                <a:latin typeface="Tahoma" charset="0"/>
              </a:rPr>
              <a:t>subtrees</a:t>
            </a:r>
            <a:endParaRPr lang="en-AU" sz="2300" dirty="0">
              <a:latin typeface="Tahoma" charset="0"/>
            </a:endParaRPr>
          </a:p>
        </p:txBody>
      </p:sp>
      <p:sp>
        <p:nvSpPr>
          <p:cNvPr id="370697" name="Rectangle 9"/>
          <p:cNvSpPr>
            <a:spLocks noChangeArrowheads="1"/>
          </p:cNvSpPr>
          <p:nvPr/>
        </p:nvSpPr>
        <p:spPr bwMode="auto">
          <a:xfrm>
            <a:off x="2438400" y="3657600"/>
            <a:ext cx="3352800" cy="2743200"/>
          </a:xfrm>
          <a:prstGeom prst="rect">
            <a:avLst/>
          </a:prstGeom>
          <a:solidFill>
            <a:srgbClr val="C0C0C0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0699" name="Rectangle 11"/>
          <p:cNvSpPr>
            <a:spLocks noChangeArrowheads="1"/>
          </p:cNvSpPr>
          <p:nvPr/>
        </p:nvSpPr>
        <p:spPr bwMode="auto">
          <a:xfrm>
            <a:off x="3124200" y="4800600"/>
            <a:ext cx="2590800" cy="1600200"/>
          </a:xfrm>
          <a:prstGeom prst="rect">
            <a:avLst/>
          </a:prstGeom>
          <a:solidFill>
            <a:srgbClr val="CCFFFF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7" grpId="0" animBg="1"/>
      <p:bldP spid="370697" grpId="1" animBg="1"/>
      <p:bldP spid="370699" grpId="0" animBg="1"/>
      <p:bldP spid="37069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Estimating error rates</a:t>
            </a:r>
            <a:endParaRPr lang="en-AU">
              <a:latin typeface="Tahoma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Prune only if it reduces the estimated error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C4.5’</a:t>
            </a:r>
            <a:r>
              <a:rPr lang="en-US" altLang="ja-JP" sz="2400" dirty="0">
                <a:latin typeface="Tahoma" charset="0"/>
              </a:rPr>
              <a:t>s method</a:t>
            </a:r>
          </a:p>
          <a:p>
            <a:pPr marL="914400" lvl="1" indent="-342900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Derive confidence interval from </a:t>
            </a:r>
            <a:r>
              <a:rPr lang="en-US" sz="2000" b="1" dirty="0">
                <a:latin typeface="Tahoma" charset="0"/>
              </a:rPr>
              <a:t>training data</a:t>
            </a:r>
          </a:p>
          <a:p>
            <a:pPr marL="914400" lvl="1" indent="-342900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Use a heuristic limit, derived from this, for pruning</a:t>
            </a:r>
          </a:p>
          <a:p>
            <a:pPr marL="914400" lvl="1" indent="-342900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Standard Bernoulli-process-based method</a:t>
            </a:r>
          </a:p>
          <a:p>
            <a:pPr marL="914400" lvl="1" indent="-342900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Shaky statistical assumptions (based on training data)</a:t>
            </a:r>
            <a:endParaRPr lang="en-AU" sz="20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ValueDMWeb v4.7-notes">
  <a:themeElements>
    <a:clrScheme name="2_ValueDMWeb v4.7-notes 1">
      <a:dk1>
        <a:srgbClr val="000000"/>
      </a:dk1>
      <a:lt1>
        <a:srgbClr val="FFFFFF"/>
      </a:lt1>
      <a:dk2>
        <a:srgbClr val="FFCC66"/>
      </a:dk2>
      <a:lt2>
        <a:srgbClr val="000000"/>
      </a:lt2>
      <a:accent1>
        <a:srgbClr val="FFCC66"/>
      </a:accent1>
      <a:accent2>
        <a:srgbClr val="33CC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2DB9E7"/>
      </a:accent6>
      <a:hlink>
        <a:srgbClr val="9966FF"/>
      </a:hlink>
      <a:folHlink>
        <a:srgbClr val="33CC33"/>
      </a:folHlink>
    </a:clrScheme>
    <a:fontScheme name="2_ValueDMWeb v4.7-note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ValueDMWeb v4.7-notes 1">
        <a:dk1>
          <a:srgbClr val="000000"/>
        </a:dk1>
        <a:lt1>
          <a:srgbClr val="FFFFFF"/>
        </a:lt1>
        <a:dk2>
          <a:srgbClr val="FFCC66"/>
        </a:dk2>
        <a:lt2>
          <a:srgbClr val="000000"/>
        </a:lt2>
        <a:accent1>
          <a:srgbClr val="FFCC66"/>
        </a:accent1>
        <a:accent2>
          <a:srgbClr val="33CC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E7"/>
        </a:accent6>
        <a:hlink>
          <a:srgbClr val="9966FF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FFCC66"/>
    </a:dk2>
    <a:lt2>
      <a:srgbClr val="000000"/>
    </a:lt2>
    <a:accent1>
      <a:srgbClr val="FFCC66"/>
    </a:accent1>
    <a:accent2>
      <a:srgbClr val="33CCFF"/>
    </a:accent2>
    <a:accent3>
      <a:srgbClr val="D5D5D5"/>
    </a:accent3>
    <a:accent4>
      <a:srgbClr val="000000"/>
    </a:accent4>
    <a:accent5>
      <a:srgbClr val="FFE2B8"/>
    </a:accent5>
    <a:accent6>
      <a:srgbClr val="2DB9E7"/>
    </a:accent6>
    <a:hlink>
      <a:srgbClr val="9966FF"/>
    </a:hlink>
    <a:folHlink>
      <a:srgbClr val="33CC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1764</TotalTime>
  <Pages>36</Pages>
  <Words>764</Words>
  <Application>Microsoft Macintosh PowerPoint</Application>
  <PresentationFormat>Letter Paper (8.5x11 in)</PresentationFormat>
  <Paragraphs>132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2_ValueDMWeb v4.7-notes</vt:lpstr>
      <vt:lpstr>Equation</vt:lpstr>
      <vt:lpstr>C4.5 - pruning decision trees</vt:lpstr>
      <vt:lpstr>Quiz 1</vt:lpstr>
      <vt:lpstr>PowerPoint Presentation</vt:lpstr>
      <vt:lpstr>Pruning</vt:lpstr>
      <vt:lpstr>Prepruning</vt:lpstr>
      <vt:lpstr>Early stopping</vt:lpstr>
      <vt:lpstr>Post-pruning</vt:lpstr>
      <vt:lpstr>Subtree replacement</vt:lpstr>
      <vt:lpstr>Estimating error rates</vt:lpstr>
      <vt:lpstr>Estimating error rates</vt:lpstr>
      <vt:lpstr>Test set error</vt:lpstr>
      <vt:lpstr>Estimating the error</vt:lpstr>
      <vt:lpstr>Estimating the error</vt:lpstr>
      <vt:lpstr>z-transforming f</vt:lpstr>
      <vt:lpstr>C4.5’s method</vt:lpstr>
      <vt:lpstr>C4.5’s method</vt:lpstr>
      <vt:lpstr>Example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lecture</dc:title>
  <dc:creator>Arno Knobbe</dc:creator>
  <cp:keywords/>
  <dc:description/>
  <cp:lastModifiedBy>Arno Knobbe</cp:lastModifiedBy>
  <cp:revision>102</cp:revision>
  <cp:lastPrinted>1996-06-07T13:46:30Z</cp:lastPrinted>
  <dcterms:created xsi:type="dcterms:W3CDTF">1996-06-04T17:33:28Z</dcterms:created>
  <dcterms:modified xsi:type="dcterms:W3CDTF">2017-09-26T07:34:12Z</dcterms:modified>
</cp:coreProperties>
</file>